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9" r:id="rId4"/>
    <p:sldId id="260" r:id="rId5"/>
    <p:sldId id="261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3EE9-8772-2DC8-F72F-7ED6D02D2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Webové</a:t>
            </a:r>
            <a:r>
              <a:rPr lang="en-US" dirty="0"/>
              <a:t> </a:t>
            </a:r>
            <a:r>
              <a:rPr lang="en-US" dirty="0" err="1"/>
              <a:t>technológie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E9B72-BB1B-49EE-36C8-6CD313F1D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8265" y="3996267"/>
            <a:ext cx="7154758" cy="1388534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Volodymyr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Polishchuk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, Oleh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Poiasnik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, Filip Sarvaj, Jakub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Schwarc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487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0AF68DA7-AE31-B1A8-DA37-581943D2E609}"/>
              </a:ext>
            </a:extLst>
          </p:cNvPr>
          <p:cNvSpPr/>
          <p:nvPr/>
        </p:nvSpPr>
        <p:spPr>
          <a:xfrm>
            <a:off x="1764792" y="1216152"/>
            <a:ext cx="2743200" cy="1371600"/>
          </a:xfrm>
          <a:prstGeom prst="roundRect">
            <a:avLst/>
          </a:prstGeom>
          <a:solidFill>
            <a:srgbClr val="0066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>
                <a:solidFill>
                  <a:srgbClr val="FFFFFF"/>
                </a:solidFill>
              </a:rPr>
              <a:t>Frontend: React.js</a:t>
            </a:r>
          </a:p>
          <a:p>
            <a:r>
              <a:rPr dirty="0"/>
              <a:t>- </a:t>
            </a:r>
            <a:r>
              <a:rPr dirty="0" err="1"/>
              <a:t>Interaktívne</a:t>
            </a:r>
            <a:r>
              <a:rPr dirty="0"/>
              <a:t> </a:t>
            </a:r>
            <a:r>
              <a:rPr dirty="0" err="1"/>
              <a:t>stránky</a:t>
            </a:r>
            <a:endParaRPr dirty="0"/>
          </a:p>
          <a:p>
            <a:r>
              <a:rPr dirty="0"/>
              <a:t>- </a:t>
            </a:r>
            <a:r>
              <a:rPr dirty="0" err="1"/>
              <a:t>Responzívny</a:t>
            </a:r>
            <a:r>
              <a:rPr dirty="0"/>
              <a:t> </a:t>
            </a:r>
            <a:r>
              <a:rPr dirty="0" err="1"/>
              <a:t>dizajn</a:t>
            </a:r>
            <a:endParaRPr dirty="0"/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5530265F-367A-E721-10FF-223C415EDBEE}"/>
              </a:ext>
            </a:extLst>
          </p:cNvPr>
          <p:cNvSpPr/>
          <p:nvPr/>
        </p:nvSpPr>
        <p:spPr>
          <a:xfrm>
            <a:off x="5422392" y="1216152"/>
            <a:ext cx="2743200" cy="1371600"/>
          </a:xfrm>
          <a:prstGeom prst="roundRect">
            <a:avLst/>
          </a:prstGeom>
          <a:solidFill>
            <a:srgbClr val="00994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>
                <a:solidFill>
                  <a:srgbClr val="FFFFFF"/>
                </a:solidFill>
              </a:rPr>
              <a:t>Backend: Node.js</a:t>
            </a:r>
          </a:p>
          <a:p>
            <a:r>
              <a:rPr dirty="0"/>
              <a:t>- </a:t>
            </a:r>
            <a:r>
              <a:rPr dirty="0" err="1"/>
              <a:t>Spracovanie</a:t>
            </a:r>
            <a:r>
              <a:rPr dirty="0"/>
              <a:t> </a:t>
            </a:r>
            <a:r>
              <a:rPr dirty="0" err="1"/>
              <a:t>požiadaviek</a:t>
            </a:r>
            <a:endParaRPr dirty="0"/>
          </a:p>
          <a:p>
            <a:r>
              <a:rPr dirty="0"/>
              <a:t>- API</a:t>
            </a:r>
            <a:endParaRPr lang="en-US" dirty="0"/>
          </a:p>
        </p:txBody>
      </p:sp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A9BB6422-C73B-D477-62FB-7C96B9A00F2C}"/>
              </a:ext>
            </a:extLst>
          </p:cNvPr>
          <p:cNvSpPr/>
          <p:nvPr/>
        </p:nvSpPr>
        <p:spPr>
          <a:xfrm>
            <a:off x="9079992" y="1216152"/>
            <a:ext cx="2743200" cy="1371600"/>
          </a:xfrm>
          <a:prstGeom prst="round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 err="1">
                <a:solidFill>
                  <a:srgbClr val="FFFFFF"/>
                </a:solidFill>
              </a:rPr>
              <a:t>Databáza</a:t>
            </a:r>
            <a:r>
              <a:rPr b="1" dirty="0">
                <a:solidFill>
                  <a:srgbClr val="FFFFFF"/>
                </a:solidFill>
              </a:rPr>
              <a:t>: MySQL</a:t>
            </a:r>
          </a:p>
          <a:p>
            <a:r>
              <a:rPr dirty="0"/>
              <a:t>- </a:t>
            </a:r>
            <a:r>
              <a:rPr dirty="0" err="1"/>
              <a:t>Ukladanie</a:t>
            </a:r>
            <a:r>
              <a:rPr dirty="0"/>
              <a:t> </a:t>
            </a:r>
            <a:r>
              <a:rPr dirty="0" err="1"/>
              <a:t>údajov</a:t>
            </a:r>
            <a:endParaRPr dirty="0"/>
          </a:p>
          <a:p>
            <a:r>
              <a:rPr dirty="0"/>
              <a:t>- </a:t>
            </a:r>
            <a:r>
              <a:rPr dirty="0" err="1"/>
              <a:t>Práca</a:t>
            </a:r>
            <a:r>
              <a:rPr dirty="0"/>
              <a:t> so SQL </a:t>
            </a:r>
            <a:r>
              <a:rPr dirty="0" err="1"/>
              <a:t>dotazmi</a:t>
            </a:r>
            <a:endParaRPr dirty="0"/>
          </a:p>
        </p:txBody>
      </p:sp>
      <p:sp>
        <p:nvSpPr>
          <p:cNvPr id="21" name="Rounded Rectangle 5">
            <a:extLst>
              <a:ext uri="{FF2B5EF4-FFF2-40B4-BE49-F238E27FC236}">
                <a16:creationId xmlns:a16="http://schemas.microsoft.com/office/drawing/2014/main" id="{CB122EF3-4062-0051-9676-7102599484EA}"/>
              </a:ext>
            </a:extLst>
          </p:cNvPr>
          <p:cNvSpPr/>
          <p:nvPr/>
        </p:nvSpPr>
        <p:spPr>
          <a:xfrm>
            <a:off x="5422392" y="3044952"/>
            <a:ext cx="3758184" cy="1371600"/>
          </a:xfrm>
          <a:prstGeom prst="roundRect">
            <a:avLst/>
          </a:prstGeom>
          <a:solidFill>
            <a:srgbClr val="CC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 err="1">
                <a:solidFill>
                  <a:srgbClr val="FFFFFF"/>
                </a:solidFill>
              </a:rPr>
              <a:t>Bezpečnosť</a:t>
            </a:r>
            <a:endParaRPr b="1" dirty="0">
              <a:solidFill>
                <a:srgbClr val="FFFFFF"/>
              </a:solidFill>
            </a:endParaRPr>
          </a:p>
          <a:p>
            <a:r>
              <a:rPr dirty="0"/>
              <a:t>- </a:t>
            </a:r>
            <a:r>
              <a:rPr dirty="0" err="1"/>
              <a:t>Validácia</a:t>
            </a:r>
            <a:r>
              <a:rPr dirty="0"/>
              <a:t> </a:t>
            </a:r>
            <a:r>
              <a:rPr dirty="0" err="1"/>
              <a:t>údajov</a:t>
            </a:r>
            <a:r>
              <a:rPr lang="en-US" dirty="0"/>
              <a:t>, Regex</a:t>
            </a:r>
            <a:endParaRPr dirty="0"/>
          </a:p>
          <a:p>
            <a:r>
              <a:rPr dirty="0"/>
              <a:t>- </a:t>
            </a:r>
            <a:r>
              <a:rPr dirty="0" err="1"/>
              <a:t>Ochrana</a:t>
            </a:r>
            <a:r>
              <a:rPr dirty="0"/>
              <a:t> </a:t>
            </a:r>
            <a:r>
              <a:rPr dirty="0" err="1"/>
              <a:t>proti</a:t>
            </a:r>
            <a:r>
              <a:rPr dirty="0"/>
              <a:t> SQL Injection a XSS</a:t>
            </a:r>
          </a:p>
          <a:p>
            <a:r>
              <a:rPr dirty="0"/>
              <a:t>- </a:t>
            </a:r>
            <a:r>
              <a:rPr dirty="0" err="1"/>
              <a:t>Hashovanie</a:t>
            </a:r>
            <a:r>
              <a:rPr dirty="0"/>
              <a:t> </a:t>
            </a:r>
            <a:r>
              <a:rPr dirty="0" err="1"/>
              <a:t>hesiel</a:t>
            </a:r>
            <a:endParaRPr dirty="0"/>
          </a:p>
        </p:txBody>
      </p:sp>
      <p:cxnSp>
        <p:nvCxnSpPr>
          <p:cNvPr id="22" name="Connector 6">
            <a:extLst>
              <a:ext uri="{FF2B5EF4-FFF2-40B4-BE49-F238E27FC236}">
                <a16:creationId xmlns:a16="http://schemas.microsoft.com/office/drawing/2014/main" id="{4B9630EC-5819-B012-CA2B-8277C2E23593}"/>
              </a:ext>
            </a:extLst>
          </p:cNvPr>
          <p:cNvCxnSpPr/>
          <p:nvPr/>
        </p:nvCxnSpPr>
        <p:spPr>
          <a:xfrm>
            <a:off x="4507992" y="1901952"/>
            <a:ext cx="914400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7">
            <a:extLst>
              <a:ext uri="{FF2B5EF4-FFF2-40B4-BE49-F238E27FC236}">
                <a16:creationId xmlns:a16="http://schemas.microsoft.com/office/drawing/2014/main" id="{84DE3D8F-B8E7-3FBE-3AE7-EBA110D0BFA2}"/>
              </a:ext>
            </a:extLst>
          </p:cNvPr>
          <p:cNvCxnSpPr/>
          <p:nvPr/>
        </p:nvCxnSpPr>
        <p:spPr>
          <a:xfrm>
            <a:off x="8165592" y="1645920"/>
            <a:ext cx="914400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8">
            <a:extLst>
              <a:ext uri="{FF2B5EF4-FFF2-40B4-BE49-F238E27FC236}">
                <a16:creationId xmlns:a16="http://schemas.microsoft.com/office/drawing/2014/main" id="{DDAD08D5-8746-26DB-643C-6B15AD3B097A}"/>
              </a:ext>
            </a:extLst>
          </p:cNvPr>
          <p:cNvCxnSpPr/>
          <p:nvPr/>
        </p:nvCxnSpPr>
        <p:spPr>
          <a:xfrm>
            <a:off x="6793992" y="2587752"/>
            <a:ext cx="0" cy="45720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2B2C2E9A-E79B-3F22-A2B1-A540690C479B}"/>
              </a:ext>
            </a:extLst>
          </p:cNvPr>
          <p:cNvSpPr/>
          <p:nvPr/>
        </p:nvSpPr>
        <p:spPr>
          <a:xfrm>
            <a:off x="3498342" y="4873752"/>
            <a:ext cx="7055358" cy="1371600"/>
          </a:xfrm>
          <a:prstGeom prst="round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 dirty="0" err="1">
                <a:solidFill>
                  <a:srgbClr val="FFFFFF"/>
                </a:solidFill>
              </a:rPr>
              <a:t>Väzby</a:t>
            </a:r>
            <a:r>
              <a:rPr b="1" dirty="0">
                <a:solidFill>
                  <a:srgbClr val="FFFFFF"/>
                </a:solidFill>
              </a:rPr>
              <a:t>:</a:t>
            </a:r>
          </a:p>
          <a:p>
            <a:r>
              <a:rPr dirty="0"/>
              <a:t>1. Frontend ↔ Backend: HTTP </a:t>
            </a:r>
            <a:r>
              <a:rPr dirty="0" err="1"/>
              <a:t>požiadavky</a:t>
            </a:r>
            <a:endParaRPr dirty="0"/>
          </a:p>
          <a:p>
            <a:r>
              <a:rPr dirty="0"/>
              <a:t>2. Backend ↔ </a:t>
            </a:r>
            <a:r>
              <a:rPr dirty="0" err="1"/>
              <a:t>Databáza</a:t>
            </a:r>
            <a:r>
              <a:rPr dirty="0"/>
              <a:t>: SQL </a:t>
            </a:r>
            <a:r>
              <a:rPr dirty="0" err="1"/>
              <a:t>dotazy</a:t>
            </a:r>
            <a:endParaRPr dirty="0"/>
          </a:p>
          <a:p>
            <a:r>
              <a:rPr dirty="0"/>
              <a:t>3. Backend ↔ </a:t>
            </a:r>
            <a:r>
              <a:rPr dirty="0" err="1"/>
              <a:t>Bezpečnosť</a:t>
            </a:r>
            <a:r>
              <a:rPr dirty="0"/>
              <a:t>: </a:t>
            </a:r>
            <a:r>
              <a:rPr dirty="0" err="1"/>
              <a:t>Overenie</a:t>
            </a:r>
            <a:r>
              <a:rPr dirty="0"/>
              <a:t> </a:t>
            </a:r>
            <a:r>
              <a:rPr dirty="0" err="1"/>
              <a:t>údajov</a:t>
            </a:r>
            <a:endParaRPr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888C939-0E54-3B63-A93B-2BD02A9D0921}"/>
              </a:ext>
            </a:extLst>
          </p:cNvPr>
          <p:cNvSpPr txBox="1">
            <a:spLocks/>
          </p:cNvSpPr>
          <p:nvPr/>
        </p:nvSpPr>
        <p:spPr>
          <a:xfrm>
            <a:off x="1226851" y="-68578"/>
            <a:ext cx="10018713" cy="17525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Postup riešenia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2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4F43-C57A-5808-7683-E0C17AE0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Výber</a:t>
            </a:r>
            <a:r>
              <a:rPr lang="en-US" dirty="0"/>
              <a:t> </a:t>
            </a:r>
            <a:r>
              <a:rPr lang="en-US" dirty="0" err="1"/>
              <a:t>technológií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DAAB-8FAD-825B-75F2-D0052FB9A4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React.js: </a:t>
            </a:r>
            <a:r>
              <a:rPr lang="en-US" dirty="0" err="1"/>
              <a:t>Efektívne</a:t>
            </a:r>
            <a:r>
              <a:rPr lang="en-US" dirty="0"/>
              <a:t> </a:t>
            </a:r>
            <a:r>
              <a:rPr lang="en-US" dirty="0" err="1"/>
              <a:t>komponenty</a:t>
            </a:r>
            <a:r>
              <a:rPr lang="en-US" dirty="0"/>
              <a:t>, </a:t>
            </a:r>
            <a:r>
              <a:rPr lang="en-US" dirty="0" err="1"/>
              <a:t>jednoduché</a:t>
            </a:r>
            <a:r>
              <a:rPr lang="en-US" dirty="0"/>
              <a:t> </a:t>
            </a:r>
            <a:r>
              <a:rPr lang="en-US" dirty="0" err="1"/>
              <a:t>prepojenie</a:t>
            </a:r>
            <a:r>
              <a:rPr lang="en-US" dirty="0"/>
              <a:t> </a:t>
            </a:r>
          </a:p>
          <a:p>
            <a:r>
              <a:rPr lang="en-US" b="1" dirty="0"/>
              <a:t>Node.js : </a:t>
            </a:r>
            <a:r>
              <a:rPr lang="en-US" dirty="0" err="1"/>
              <a:t>Rýchlosť</a:t>
            </a:r>
            <a:r>
              <a:rPr lang="en-US" dirty="0"/>
              <a:t>, </a:t>
            </a:r>
            <a:r>
              <a:rPr lang="en-US" dirty="0" err="1"/>
              <a:t>jednoduchosť</a:t>
            </a:r>
            <a:r>
              <a:rPr lang="en-US" dirty="0"/>
              <a:t> HTTP </a:t>
            </a:r>
            <a:r>
              <a:rPr lang="en-US" dirty="0" err="1"/>
              <a:t>požiadaviek</a:t>
            </a:r>
            <a:endParaRPr lang="en-US" dirty="0"/>
          </a:p>
          <a:p>
            <a:r>
              <a:rPr lang="en-US" b="1" dirty="0"/>
              <a:t>MySQL:</a:t>
            </a:r>
            <a:r>
              <a:rPr lang="en-US" dirty="0"/>
              <a:t> </a:t>
            </a:r>
            <a:r>
              <a:rPr lang="en-US" dirty="0" err="1"/>
              <a:t>Stabilná</a:t>
            </a:r>
            <a:r>
              <a:rPr lang="en-US" dirty="0"/>
              <a:t> </a:t>
            </a:r>
            <a:r>
              <a:rPr lang="en-US" dirty="0" err="1"/>
              <a:t>relačná</a:t>
            </a:r>
            <a:r>
              <a:rPr lang="en-US" dirty="0"/>
              <a:t> </a:t>
            </a:r>
            <a:r>
              <a:rPr lang="en-US" dirty="0" err="1"/>
              <a:t>databáza</a:t>
            </a:r>
            <a:r>
              <a:rPr lang="en-US" dirty="0"/>
              <a:t>, </a:t>
            </a:r>
            <a:r>
              <a:rPr lang="en-US" dirty="0" err="1"/>
              <a:t>efektívne</a:t>
            </a:r>
            <a:r>
              <a:rPr lang="en-US" dirty="0"/>
              <a:t> </a:t>
            </a:r>
            <a:r>
              <a:rPr lang="en-US" dirty="0" err="1"/>
              <a:t>ukladanie</a:t>
            </a:r>
            <a:r>
              <a:rPr lang="en-US" dirty="0"/>
              <a:t> a </a:t>
            </a:r>
            <a:r>
              <a:rPr lang="en-US" dirty="0" err="1"/>
              <a:t>dotazovanie</a:t>
            </a:r>
            <a:endParaRPr lang="ru-RU" dirty="0"/>
          </a:p>
          <a:p>
            <a:r>
              <a:rPr lang="en-US" sz="1800" b="1" dirty="0" err="1"/>
              <a:t>Bezpečnosť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Validácia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front-</a:t>
            </a:r>
            <a:r>
              <a:rPr lang="en-US" sz="1800" dirty="0" err="1"/>
              <a:t>ende</a:t>
            </a:r>
            <a:r>
              <a:rPr lang="en-US" sz="1800" dirty="0"/>
              <a:t> </a:t>
            </a:r>
            <a:r>
              <a:rPr lang="en-US" sz="1800" dirty="0" err="1"/>
              <a:t>aj</a:t>
            </a:r>
            <a:r>
              <a:rPr lang="en-US" sz="1800" dirty="0"/>
              <a:t> back-</a:t>
            </a:r>
            <a:r>
              <a:rPr lang="en-US" sz="1800" dirty="0" err="1"/>
              <a:t>ende</a:t>
            </a:r>
            <a:r>
              <a:rPr lang="en-US" sz="1800" dirty="0"/>
              <a:t>, </a:t>
            </a:r>
            <a:r>
              <a:rPr lang="en-US" sz="1800" dirty="0" err="1"/>
              <a:t>ochrana</a:t>
            </a:r>
            <a:r>
              <a:rPr lang="en-US" sz="1800" dirty="0"/>
              <a:t> </a:t>
            </a:r>
            <a:r>
              <a:rPr lang="en-US" sz="1800" dirty="0" err="1"/>
              <a:t>proti</a:t>
            </a:r>
            <a:r>
              <a:rPr lang="en-US" sz="1800" dirty="0"/>
              <a:t> SQL injection, XSS a </a:t>
            </a:r>
            <a:r>
              <a:rPr lang="en-US" sz="1800" dirty="0" err="1"/>
              <a:t>hashovanie</a:t>
            </a:r>
            <a:r>
              <a:rPr lang="en-US" sz="1800" dirty="0"/>
              <a:t> </a:t>
            </a:r>
            <a:r>
              <a:rPr lang="en-US" sz="1800" dirty="0" err="1"/>
              <a:t>hesiel</a:t>
            </a:r>
            <a:endParaRPr lang="en-US" sz="1800" dirty="0"/>
          </a:p>
          <a:p>
            <a:endParaRPr lang="en-US" dirty="0"/>
          </a:p>
        </p:txBody>
      </p:sp>
      <p:pic>
        <p:nvPicPr>
          <p:cNvPr id="9" name="Объект 5" descr="Изображение выглядит как Графика, круг, искусство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5EC8B303-922C-8E55-53F6-F7379D1460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65212" y="2848834"/>
            <a:ext cx="860425" cy="860425"/>
          </a:xfrm>
        </p:spPr>
      </p:pic>
      <p:pic>
        <p:nvPicPr>
          <p:cNvPr id="10" name="Рисунок 9" descr="Изображение выглядит как круг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4C9EEEC-0E26-928B-55AA-8FBB4D2B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70" y="2666999"/>
            <a:ext cx="1172436" cy="117243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D280D3A9-2173-2559-7266-4890FD528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133" y="4207276"/>
            <a:ext cx="1254582" cy="125458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325FD27-6A7F-79FA-A54A-B2702B408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450" y="3848962"/>
            <a:ext cx="1962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BC46-34CF-94A9-8D68-2446D614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A47A-1B52-71CD-9263-0738BDC7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Funkčnosť</a:t>
            </a:r>
            <a:endParaRPr lang="en-US" dirty="0"/>
          </a:p>
        </p:txBody>
      </p:sp>
      <p:pic>
        <p:nvPicPr>
          <p:cNvPr id="5" name="Видео без названия — сделано в Clipchamp (2)">
            <a:hlinkClick r:id="" action="ppaction://media"/>
            <a:extLst>
              <a:ext uri="{FF2B5EF4-FFF2-40B4-BE49-F238E27FC236}">
                <a16:creationId xmlns:a16="http://schemas.microsoft.com/office/drawing/2014/main" id="{07B28B1C-88C4-936A-C59B-D1CF2C303F1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3088" y="2105167"/>
            <a:ext cx="7231062" cy="4067033"/>
          </a:xfrm>
        </p:spPr>
      </p:pic>
    </p:spTree>
    <p:extLst>
      <p:ext uri="{BB962C8B-B14F-4D97-AF65-F5344CB8AC3E}">
        <p14:creationId xmlns:p14="http://schemas.microsoft.com/office/powerpoint/2010/main" val="47575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387F-C2F0-8CA0-6CA0-80E46F5E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AD97-DAC3-3665-4C88-F3DBD6C1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948" y="-521974"/>
            <a:ext cx="10018713" cy="1752599"/>
          </a:xfrm>
        </p:spPr>
        <p:txBody>
          <a:bodyPr/>
          <a:lstStyle/>
          <a:p>
            <a:r>
              <a:rPr lang="en-US" dirty="0" err="1"/>
              <a:t>Splnenie</a:t>
            </a:r>
            <a:r>
              <a:rPr lang="en-US" dirty="0"/>
              <a:t> </a:t>
            </a:r>
            <a:r>
              <a:rPr lang="en-US" dirty="0" err="1"/>
              <a:t>požiadaviek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25E84-3952-115A-615C-80DECFF0C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3632" y="582642"/>
            <a:ext cx="4895055" cy="3124201"/>
          </a:xfrm>
        </p:spPr>
        <p:txBody>
          <a:bodyPr>
            <a:normAutofit/>
          </a:bodyPr>
          <a:lstStyle/>
          <a:p>
            <a:r>
              <a:rPr lang="en-US" b="1" dirty="0" err="1"/>
              <a:t>Validácia</a:t>
            </a:r>
            <a:r>
              <a:rPr lang="en-US" b="1" dirty="0"/>
              <a:t> </a:t>
            </a:r>
            <a:r>
              <a:rPr lang="en-US" b="1" dirty="0" err="1"/>
              <a:t>vstupov</a:t>
            </a:r>
            <a:r>
              <a:rPr lang="en-US" b="1" dirty="0"/>
              <a:t>: </a:t>
            </a:r>
            <a:r>
              <a:rPr lang="en-US" dirty="0" err="1"/>
              <a:t>Funkčnosť</a:t>
            </a:r>
            <a:r>
              <a:rPr lang="en-US" dirty="0"/>
              <a:t> </a:t>
            </a:r>
            <a:r>
              <a:rPr lang="en-US" dirty="0" err="1"/>
              <a:t>validácie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front-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back-</a:t>
            </a:r>
            <a:r>
              <a:rPr lang="en-US" dirty="0" err="1"/>
              <a:t>ende</a:t>
            </a:r>
            <a:r>
              <a:rPr lang="en-US" dirty="0"/>
              <a:t> </a:t>
            </a:r>
          </a:p>
          <a:p>
            <a:r>
              <a:rPr lang="en-US" b="1" dirty="0" err="1"/>
              <a:t>Filtrovanie</a:t>
            </a:r>
            <a:r>
              <a:rPr lang="en-US" b="1" dirty="0"/>
              <a:t> a </a:t>
            </a:r>
            <a:r>
              <a:rPr lang="en-US" b="1" dirty="0" err="1"/>
              <a:t>zoradenie</a:t>
            </a:r>
            <a:r>
              <a:rPr lang="en-US" b="1" dirty="0"/>
              <a:t> </a:t>
            </a:r>
            <a:r>
              <a:rPr lang="en-US" b="1" dirty="0" err="1"/>
              <a:t>údajov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Aplikácia</a:t>
            </a:r>
            <a:r>
              <a:rPr lang="en-US" dirty="0"/>
              <a:t> </a:t>
            </a:r>
            <a:r>
              <a:rPr lang="en-US" dirty="0" err="1"/>
              <a:t>správne</a:t>
            </a:r>
            <a:r>
              <a:rPr lang="en-US" dirty="0"/>
              <a:t> </a:t>
            </a:r>
            <a:r>
              <a:rPr lang="en-US" dirty="0" err="1"/>
              <a:t>filtruje</a:t>
            </a:r>
            <a:r>
              <a:rPr lang="en-US" dirty="0"/>
              <a:t> a </a:t>
            </a:r>
            <a:r>
              <a:rPr lang="en-US" dirty="0" err="1"/>
              <a:t>zoraďuje</a:t>
            </a:r>
            <a:r>
              <a:rPr lang="en-US" dirty="0"/>
              <a:t> </a:t>
            </a:r>
            <a:r>
              <a:rPr lang="en-US" dirty="0" err="1"/>
              <a:t>používateľov</a:t>
            </a:r>
            <a:endParaRPr lang="en-US" dirty="0"/>
          </a:p>
          <a:p>
            <a:r>
              <a:rPr lang="en-US" b="1" dirty="0" err="1"/>
              <a:t>Bezpečnosť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Ochrana</a:t>
            </a:r>
            <a:r>
              <a:rPr lang="en-US" dirty="0"/>
              <a:t> </a:t>
            </a:r>
            <a:r>
              <a:rPr lang="en-US" dirty="0" err="1"/>
              <a:t>proti</a:t>
            </a:r>
            <a:r>
              <a:rPr lang="en-US" dirty="0"/>
              <a:t> SQL injection, XSS a </a:t>
            </a:r>
            <a:r>
              <a:rPr lang="en-US" dirty="0" err="1"/>
              <a:t>validácia</a:t>
            </a:r>
            <a:r>
              <a:rPr lang="en-US" dirty="0"/>
              <a:t> </a:t>
            </a:r>
            <a:r>
              <a:rPr lang="en-US" dirty="0" err="1"/>
              <a:t>vstupov</a:t>
            </a:r>
            <a:endParaRPr lang="en-US" dirty="0"/>
          </a:p>
          <a:p>
            <a:r>
              <a:rPr lang="en-US" b="1" dirty="0" err="1"/>
              <a:t>Responzívnosť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Testovanie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rôznych</a:t>
            </a:r>
            <a:r>
              <a:rPr lang="en-US" dirty="0"/>
              <a:t> </a:t>
            </a:r>
            <a:r>
              <a:rPr lang="en-US" dirty="0" err="1"/>
              <a:t>zariadeniach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29E81B-3957-59FD-413D-61992E998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60" y="3630643"/>
            <a:ext cx="5407950" cy="208368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6576348-670D-1DF0-DEFB-5C810225F7B8}"/>
              </a:ext>
            </a:extLst>
          </p:cNvPr>
          <p:cNvSpPr/>
          <p:nvPr/>
        </p:nvSpPr>
        <p:spPr>
          <a:xfrm>
            <a:off x="1730483" y="5258376"/>
            <a:ext cx="213055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E15CF59-7550-5DF4-DB23-43C2EEF79168}"/>
              </a:ext>
            </a:extLst>
          </p:cNvPr>
          <p:cNvCxnSpPr/>
          <p:nvPr/>
        </p:nvCxnSpPr>
        <p:spPr>
          <a:xfrm>
            <a:off x="3592449" y="3790867"/>
            <a:ext cx="10058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20241211-1430-45.0999194">
            <a:hlinkClick r:id="" action="ppaction://media"/>
            <a:extLst>
              <a:ext uri="{FF2B5EF4-FFF2-40B4-BE49-F238E27FC236}">
                <a16:creationId xmlns:a16="http://schemas.microsoft.com/office/drawing/2014/main" id="{54D34186-669D-4F60-97D1-7F4A1E13E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1389" y="777633"/>
            <a:ext cx="3502025" cy="45363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424D75-1F41-7751-698C-0CC2D1B91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439" y="5487372"/>
            <a:ext cx="2906961" cy="1185989"/>
          </a:xfrm>
          <a:prstGeom prst="rect">
            <a:avLst/>
          </a:prstGeom>
        </p:spPr>
      </p:pic>
      <p:cxnSp>
        <p:nvCxnSpPr>
          <p:cNvPr id="21" name="Соединитель: изогнутый 20">
            <a:extLst>
              <a:ext uri="{FF2B5EF4-FFF2-40B4-BE49-F238E27FC236}">
                <a16:creationId xmlns:a16="http://schemas.microsoft.com/office/drawing/2014/main" id="{E99E3082-EE7D-113D-0F18-CEB2C1BEC9A9}"/>
              </a:ext>
            </a:extLst>
          </p:cNvPr>
          <p:cNvCxnSpPr/>
          <p:nvPr/>
        </p:nvCxnSpPr>
        <p:spPr>
          <a:xfrm rot="16200000" flipH="1">
            <a:off x="9904784" y="4055473"/>
            <a:ext cx="1607146" cy="909886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8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D3FDF-E64A-11A8-DD24-1C9365B3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736" y="95250"/>
            <a:ext cx="10018713" cy="1752599"/>
          </a:xfrm>
        </p:spPr>
        <p:txBody>
          <a:bodyPr/>
          <a:lstStyle/>
          <a:p>
            <a:r>
              <a:rPr lang="ru-RU" dirty="0"/>
              <a:t>Т</a:t>
            </a:r>
            <a:r>
              <a:rPr lang="en-US" dirty="0" err="1"/>
              <a:t>rochu</a:t>
            </a:r>
            <a:r>
              <a:rPr lang="en-US" dirty="0"/>
              <a:t> o </a:t>
            </a:r>
            <a:r>
              <a:rPr lang="en-US" dirty="0" err="1"/>
              <a:t>bezpečnosti</a:t>
            </a:r>
            <a:endParaRPr lang="ru-R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78F6AC-80DE-9D5A-7E38-1672919FC535}"/>
              </a:ext>
            </a:extLst>
          </p:cNvPr>
          <p:cNvSpPr/>
          <p:nvPr/>
        </p:nvSpPr>
        <p:spPr>
          <a:xfrm>
            <a:off x="2686050" y="1971675"/>
            <a:ext cx="27432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rPr dirty="0"/>
              <a:t>Frontend </a:t>
            </a:r>
            <a:r>
              <a:rPr dirty="0" err="1"/>
              <a:t>validácia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1559-7B61-96A8-E372-318899B4C147}"/>
              </a:ext>
            </a:extLst>
          </p:cNvPr>
          <p:cNvSpPr txBox="1"/>
          <p:nvPr/>
        </p:nvSpPr>
        <p:spPr>
          <a:xfrm>
            <a:off x="2686050" y="297751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rPr dirty="0"/>
              <a:t>- </a:t>
            </a:r>
            <a:r>
              <a:rPr dirty="0" err="1"/>
              <a:t>Overenie</a:t>
            </a:r>
            <a:r>
              <a:rPr dirty="0"/>
              <a:t> </a:t>
            </a:r>
            <a:r>
              <a:rPr dirty="0" err="1"/>
              <a:t>povinných</a:t>
            </a:r>
            <a:r>
              <a:rPr dirty="0"/>
              <a:t> </a:t>
            </a:r>
            <a:r>
              <a:rPr dirty="0" err="1"/>
              <a:t>polí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E1D95-8977-7D50-3997-2365AC8982AF}"/>
              </a:ext>
            </a:extLst>
          </p:cNvPr>
          <p:cNvSpPr txBox="1"/>
          <p:nvPr/>
        </p:nvSpPr>
        <p:spPr>
          <a:xfrm>
            <a:off x="2686050" y="334327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Kontrola formátov vstupov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9CCA9-5905-8763-763F-0362CE6F2218}"/>
              </a:ext>
            </a:extLst>
          </p:cNvPr>
          <p:cNvSpPr txBox="1"/>
          <p:nvPr/>
        </p:nvSpPr>
        <p:spPr>
          <a:xfrm>
            <a:off x="2686050" y="370903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Obmedzenie vstupu na zoznam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CF277-AA40-CBA8-1DCC-ADC85BE8AC2E}"/>
              </a:ext>
            </a:extLst>
          </p:cNvPr>
          <p:cNvSpPr txBox="1"/>
          <p:nvPr/>
        </p:nvSpPr>
        <p:spPr>
          <a:xfrm>
            <a:off x="2686050" y="407479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Overenie hesla (dĺžka, znaky)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466ADF3-C0B0-91BD-038C-F7719CAE339D}"/>
              </a:ext>
            </a:extLst>
          </p:cNvPr>
          <p:cNvSpPr/>
          <p:nvPr/>
        </p:nvSpPr>
        <p:spPr>
          <a:xfrm>
            <a:off x="6800850" y="3800475"/>
            <a:ext cx="2743200" cy="914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t>Backend validácia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B88B0-6165-5482-743F-9EC317D15A54}"/>
              </a:ext>
            </a:extLst>
          </p:cNvPr>
          <p:cNvSpPr txBox="1"/>
          <p:nvPr/>
        </p:nvSpPr>
        <p:spPr>
          <a:xfrm>
            <a:off x="6800850" y="480631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rPr dirty="0"/>
              <a:t>- </a:t>
            </a:r>
            <a:r>
              <a:rPr dirty="0" err="1"/>
              <a:t>Overenie</a:t>
            </a:r>
            <a:r>
              <a:rPr dirty="0"/>
              <a:t> </a:t>
            </a:r>
            <a:r>
              <a:rPr dirty="0" err="1"/>
              <a:t>údajov</a:t>
            </a:r>
            <a:r>
              <a:rPr dirty="0"/>
              <a:t> (</a:t>
            </a:r>
            <a:r>
              <a:rPr dirty="0" err="1"/>
              <a:t>regulárne</a:t>
            </a:r>
            <a:r>
              <a:rPr dirty="0"/>
              <a:t> </a:t>
            </a:r>
            <a:r>
              <a:rPr dirty="0" err="1"/>
              <a:t>výrazy</a:t>
            </a:r>
            <a:r>
              <a:rPr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AA1CC-BD9A-C1E1-D802-5F0DA28EB0C1}"/>
              </a:ext>
            </a:extLst>
          </p:cNvPr>
          <p:cNvSpPr txBox="1"/>
          <p:nvPr/>
        </p:nvSpPr>
        <p:spPr>
          <a:xfrm>
            <a:off x="6800850" y="517207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rPr dirty="0"/>
              <a:t>- </a:t>
            </a:r>
            <a:r>
              <a:rPr dirty="0" err="1"/>
              <a:t>Sanitizácia</a:t>
            </a:r>
            <a:r>
              <a:rPr dirty="0"/>
              <a:t> </a:t>
            </a:r>
            <a:r>
              <a:rPr dirty="0" err="1"/>
              <a:t>vstupov</a:t>
            </a:r>
            <a:r>
              <a:rPr dirty="0"/>
              <a:t> (XSS </a:t>
            </a:r>
            <a:r>
              <a:rPr dirty="0" err="1"/>
              <a:t>ochrana</a:t>
            </a:r>
            <a:r>
              <a:rPr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E1491-949C-D864-DDC3-D42B856B9CF6}"/>
              </a:ext>
            </a:extLst>
          </p:cNvPr>
          <p:cNvSpPr txBox="1"/>
          <p:nvPr/>
        </p:nvSpPr>
        <p:spPr>
          <a:xfrm>
            <a:off x="6800850" y="5537834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Kontrola krajiny zo zoznamu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3104D-6D86-A9AE-3A69-0E4165565E8A}"/>
              </a:ext>
            </a:extLst>
          </p:cNvPr>
          <p:cNvSpPr txBox="1"/>
          <p:nvPr/>
        </p:nvSpPr>
        <p:spPr>
          <a:xfrm>
            <a:off x="6800850" y="5903595"/>
            <a:ext cx="2743200" cy="365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 sz="1400"/>
            </a:pPr>
            <a:r>
              <a:t>- Šifrovanie hesla pred uložením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8CBA4E6E-4E73-2E34-C49C-DF600EE080C9}"/>
              </a:ext>
            </a:extLst>
          </p:cNvPr>
          <p:cNvCxnSpPr>
            <a:endCxn id="13" idx="1"/>
          </p:cNvCxnSpPr>
          <p:nvPr/>
        </p:nvCxnSpPr>
        <p:spPr>
          <a:xfrm>
            <a:off x="4905375" y="4531995"/>
            <a:ext cx="1895475" cy="118871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5974D8-F3EB-A8C8-4B93-037C6C33D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050" y="5850197"/>
            <a:ext cx="243874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71CB0-4E9A-ADF1-8CED-B238C7F2A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D991-01C0-5789-8ED4-52D9D05C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Výzvy a poučenie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DDAB-E823-3572-012C-6B59D8422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1" y="2438399"/>
            <a:ext cx="4895055" cy="36235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/>
              <a:t>Výzvy:</a:t>
            </a:r>
          </a:p>
          <a:p>
            <a:r>
              <a:rPr lang="en-US"/>
              <a:t>Integrácia front-endu a back-endu</a:t>
            </a:r>
          </a:p>
          <a:p>
            <a:r>
              <a:rPr lang="en-US"/>
              <a:t>Validácia a bezpečnosť </a:t>
            </a:r>
          </a:p>
          <a:p>
            <a:pPr marL="0" indent="0">
              <a:buNone/>
            </a:pPr>
            <a:r>
              <a:rPr lang="en-US" b="1"/>
              <a:t>Riešenia:</a:t>
            </a:r>
          </a:p>
          <a:p>
            <a:r>
              <a:rPr lang="en-US"/>
              <a:t>Pripravené dotazy proti SQL injection</a:t>
            </a:r>
          </a:p>
          <a:p>
            <a:r>
              <a:rPr lang="en-US"/>
              <a:t>Validácia vstupov</a:t>
            </a:r>
          </a:p>
          <a:p>
            <a:pPr marL="0" indent="0">
              <a:buNone/>
            </a:pPr>
            <a:r>
              <a:rPr lang="en-US" b="1"/>
              <a:t>Poučenie:</a:t>
            </a:r>
          </a:p>
          <a:p>
            <a:r>
              <a:rPr lang="en-US"/>
              <a:t>Správny prístup k bezpečnosti</a:t>
            </a:r>
          </a:p>
          <a:p>
            <a:r>
              <a:rPr lang="en-US"/>
              <a:t>Význam responzívneho dizajnu pre rôzne zariadenia</a:t>
            </a:r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C794EB1-A526-8CBF-27E7-E5B51FBEB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3000" y="2667000"/>
            <a:ext cx="3124200" cy="3124200"/>
          </a:xfrm>
        </p:spPr>
      </p:pic>
    </p:spTree>
    <p:extLst>
      <p:ext uri="{BB962C8B-B14F-4D97-AF65-F5344CB8AC3E}">
        <p14:creationId xmlns:p14="http://schemas.microsoft.com/office/powerpoint/2010/main" val="275471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5EAD-8190-9E13-DEA1-05E4C64CC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Ďakujeme</a:t>
            </a:r>
            <a:r>
              <a:rPr lang="en-US" dirty="0"/>
              <a:t> za </a:t>
            </a:r>
            <a:r>
              <a:rPr lang="en-US" dirty="0" err="1"/>
              <a:t>pozornosť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CF3D2-D063-D60F-3302-13AA1B586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91724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Custom 5">
      <a:dk1>
        <a:srgbClr val="000000"/>
      </a:dk1>
      <a:lt1>
        <a:srgbClr val="000000"/>
      </a:lt1>
      <a:dk2>
        <a:srgbClr val="949BEF"/>
      </a:dk2>
      <a:lt2>
        <a:srgbClr val="CEDBE6"/>
      </a:lt2>
      <a:accent1>
        <a:srgbClr val="4D5AE5"/>
      </a:accent1>
      <a:accent2>
        <a:srgbClr val="949BEF"/>
      </a:accent2>
      <a:accent3>
        <a:srgbClr val="75B5E4"/>
      </a:accent3>
      <a:accent4>
        <a:srgbClr val="2E2F42"/>
      </a:accent4>
      <a:accent5>
        <a:srgbClr val="B7BDF4"/>
      </a:accent5>
      <a:accent6>
        <a:srgbClr val="2683C6"/>
      </a:accent6>
      <a:hlink>
        <a:srgbClr val="1D2BC8"/>
      </a:hlink>
      <a:folHlink>
        <a:srgbClr val="85A5C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237</TotalTime>
  <Words>266</Words>
  <Application>Microsoft Office PowerPoint</Application>
  <PresentationFormat>Широкоэкранный</PresentationFormat>
  <Paragraphs>54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Corbel</vt:lpstr>
      <vt:lpstr>Parallax</vt:lpstr>
      <vt:lpstr>Webové technológie</vt:lpstr>
      <vt:lpstr>Презентация PowerPoint</vt:lpstr>
      <vt:lpstr>Výber technológií</vt:lpstr>
      <vt:lpstr>Funkčnosť</vt:lpstr>
      <vt:lpstr>Splnenie požiadaviek</vt:lpstr>
      <vt:lpstr>Тrochu o bezpečnosti</vt:lpstr>
      <vt:lpstr>Výzvy a poučenie</vt:lpstr>
      <vt:lpstr>Ďakujeme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 Sarvaj</dc:creator>
  <cp:lastModifiedBy>Oleh Poiasnik</cp:lastModifiedBy>
  <cp:revision>5</cp:revision>
  <dcterms:created xsi:type="dcterms:W3CDTF">2024-12-10T16:01:30Z</dcterms:created>
  <dcterms:modified xsi:type="dcterms:W3CDTF">2024-12-13T11:05:01Z</dcterms:modified>
</cp:coreProperties>
</file>